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11" r:id="rId3"/>
    <p:sldId id="326" r:id="rId4"/>
    <p:sldId id="327" r:id="rId5"/>
    <p:sldId id="328" r:id="rId6"/>
    <p:sldId id="329" r:id="rId7"/>
    <p:sldId id="330" r:id="rId8"/>
    <p:sldId id="331" r:id="rId9"/>
    <p:sldId id="332" r:id="rId10"/>
    <p:sldId id="333" r:id="rId11"/>
    <p:sldId id="298"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5" d="100"/>
          <a:sy n="85" d="100"/>
        </p:scale>
        <p:origin x="140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10</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4448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11</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66329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67299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24563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82940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962862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07141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27400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9</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135721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95536" y="2359033"/>
            <a:ext cx="8153400" cy="2139933"/>
          </a:xfrm>
        </p:spPr>
        <p:txBody>
          <a:bodyPr/>
          <a:lstStyle/>
          <a:p>
            <a:pPr>
              <a:lnSpc>
                <a:spcPct val="107000"/>
              </a:lnSpc>
              <a:spcAft>
                <a:spcPts val="800"/>
              </a:spcAft>
            </a:pPr>
            <a:br>
              <a:rPr lang="tr-TR" altLang="tr-TR" dirty="0"/>
            </a:br>
            <a:r>
              <a:rPr lang="tr-TR" sz="1800" dirty="0">
                <a:solidFill>
                  <a:srgbClr val="000000"/>
                </a:solidFill>
                <a:latin typeface="Calibri" panose="020F0502020204030204" pitchFamily="34" charset="0"/>
                <a:cs typeface="Calibri" panose="020F0502020204030204" pitchFamily="34" charset="0"/>
              </a:rPr>
              <a:t>1.2. İKİ BOYUTLU ÇİZİM KOMUTLARI</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1.2.1. Komut Giriş Yöntemleri</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1.2.2. </a:t>
            </a:r>
            <a:r>
              <a:rPr lang="tr-TR" sz="1800" dirty="0" err="1">
                <a:solidFill>
                  <a:srgbClr val="000000"/>
                </a:solidFill>
                <a:latin typeface="Calibri" panose="020F0502020204030204" pitchFamily="34" charset="0"/>
                <a:cs typeface="Calibri" panose="020F0502020204030204" pitchFamily="34" charset="0"/>
              </a:rPr>
              <a:t>Line</a:t>
            </a:r>
            <a:r>
              <a:rPr lang="tr-TR" sz="1800" dirty="0">
                <a:solidFill>
                  <a:srgbClr val="000000"/>
                </a:solidFill>
                <a:latin typeface="Calibri" panose="020F0502020204030204" pitchFamily="34" charset="0"/>
                <a:cs typeface="Calibri" panose="020F0502020204030204" pitchFamily="34" charset="0"/>
              </a:rPr>
              <a:t> (Çizgi) Komutu</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1.2.3. </a:t>
            </a:r>
            <a:r>
              <a:rPr lang="tr-TR" sz="1800" dirty="0" err="1">
                <a:solidFill>
                  <a:srgbClr val="000000"/>
                </a:solidFill>
                <a:latin typeface="Calibri" panose="020F0502020204030204" pitchFamily="34" charset="0"/>
                <a:cs typeface="Calibri" panose="020F0502020204030204" pitchFamily="34" charset="0"/>
              </a:rPr>
              <a:t>Circle</a:t>
            </a:r>
            <a:r>
              <a:rPr lang="tr-TR" sz="1800" dirty="0">
                <a:solidFill>
                  <a:srgbClr val="000000"/>
                </a:solidFill>
                <a:latin typeface="Calibri" panose="020F0502020204030204" pitchFamily="34" charset="0"/>
                <a:cs typeface="Calibri" panose="020F0502020204030204" pitchFamily="34" charset="0"/>
              </a:rPr>
              <a:t> (Çember) Komutu</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1.2.4. </a:t>
            </a:r>
            <a:r>
              <a:rPr lang="tr-TR" sz="1800" dirty="0" err="1">
                <a:solidFill>
                  <a:srgbClr val="000000"/>
                </a:solidFill>
                <a:latin typeface="Calibri" panose="020F0502020204030204" pitchFamily="34" charset="0"/>
                <a:cs typeface="Calibri" panose="020F0502020204030204" pitchFamily="34" charset="0"/>
              </a:rPr>
              <a:t>Sketch</a:t>
            </a:r>
            <a:r>
              <a:rPr lang="tr-TR" sz="1800" dirty="0">
                <a:solidFill>
                  <a:srgbClr val="000000"/>
                </a:solidFill>
                <a:latin typeface="Calibri" panose="020F0502020204030204" pitchFamily="34" charset="0"/>
                <a:cs typeface="Calibri" panose="020F0502020204030204" pitchFamily="34" charset="0"/>
              </a:rPr>
              <a:t> </a:t>
            </a:r>
            <a:r>
              <a:rPr lang="tr-TR" sz="1800" dirty="0" err="1">
                <a:solidFill>
                  <a:srgbClr val="000000"/>
                </a:solidFill>
                <a:latin typeface="Calibri" panose="020F0502020204030204" pitchFamily="34" charset="0"/>
                <a:cs typeface="Calibri" panose="020F0502020204030204" pitchFamily="34" charset="0"/>
              </a:rPr>
              <a:t>Dimension</a:t>
            </a:r>
            <a:r>
              <a:rPr lang="tr-TR" sz="1800" dirty="0">
                <a:solidFill>
                  <a:srgbClr val="000000"/>
                </a:solidFill>
                <a:latin typeface="Calibri" panose="020F0502020204030204" pitchFamily="34" charset="0"/>
                <a:cs typeface="Calibri" panose="020F0502020204030204" pitchFamily="34" charset="0"/>
              </a:rPr>
              <a:t> (Ölçülendirme) Komutu</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1.2.5. </a:t>
            </a:r>
            <a:r>
              <a:rPr lang="tr-TR" sz="1800" dirty="0" err="1">
                <a:solidFill>
                  <a:srgbClr val="000000"/>
                </a:solidFill>
                <a:latin typeface="Calibri" panose="020F0502020204030204" pitchFamily="34" charset="0"/>
                <a:cs typeface="Calibri" panose="020F0502020204030204" pitchFamily="34" charset="0"/>
              </a:rPr>
              <a:t>Arc</a:t>
            </a:r>
            <a:r>
              <a:rPr lang="tr-TR" sz="1800" dirty="0">
                <a:solidFill>
                  <a:srgbClr val="000000"/>
                </a:solidFill>
                <a:latin typeface="Calibri" panose="020F0502020204030204" pitchFamily="34" charset="0"/>
                <a:cs typeface="Calibri" panose="020F0502020204030204" pitchFamily="34" charset="0"/>
              </a:rPr>
              <a:t> (Yay) Komutu</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1.2.6. </a:t>
            </a:r>
            <a:r>
              <a:rPr lang="tr-TR" sz="1800" dirty="0" err="1">
                <a:solidFill>
                  <a:srgbClr val="000000"/>
                </a:solidFill>
                <a:latin typeface="Calibri" panose="020F0502020204030204" pitchFamily="34" charset="0"/>
                <a:cs typeface="Calibri" panose="020F0502020204030204" pitchFamily="34" charset="0"/>
              </a:rPr>
              <a:t>Rectangle</a:t>
            </a:r>
            <a:r>
              <a:rPr lang="tr-TR" sz="1800" dirty="0">
                <a:solidFill>
                  <a:srgbClr val="000000"/>
                </a:solidFill>
                <a:latin typeface="Calibri" panose="020F0502020204030204" pitchFamily="34" charset="0"/>
                <a:cs typeface="Calibri" panose="020F0502020204030204" pitchFamily="34" charset="0"/>
              </a:rPr>
              <a:t> (Dikdörtgen) Komutu</a:t>
            </a:r>
            <a:br>
              <a:rPr lang="tr-TR" sz="1800" dirty="0">
                <a:solidFill>
                  <a:srgbClr val="000000"/>
                </a:solidFill>
                <a:latin typeface="Calibri" panose="020F0502020204030204" pitchFamily="34" charset="0"/>
                <a:cs typeface="Calibri" panose="020F0502020204030204" pitchFamily="34" charset="0"/>
              </a:rPr>
            </a:br>
            <a:br>
              <a:rPr lang="tr-TR" sz="1800" dirty="0">
                <a:solidFill>
                  <a:srgbClr val="000000"/>
                </a:solidFill>
                <a:latin typeface="Calibri" panose="020F0502020204030204" pitchFamily="34" charset="0"/>
                <a:cs typeface="Calibri" panose="020F0502020204030204" pitchFamily="34" charset="0"/>
              </a:rPr>
            </a:br>
            <a:endParaRPr lang="en-US" altLang="tr-TR" dirty="0"/>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827584" y="1547706"/>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Fusion 360 İki Boyutlu Çizim Komutları </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3.Hafta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95536" y="1628800"/>
            <a:ext cx="8658708" cy="3170099"/>
          </a:xfrm>
          <a:prstGeom prst="rect">
            <a:avLst/>
          </a:prstGeom>
          <a:noFill/>
        </p:spPr>
        <p:txBody>
          <a:bodyPr wrap="square">
            <a:spAutoFit/>
          </a:bodyPr>
          <a:lstStyle/>
          <a:p>
            <a:pPr marL="273050" indent="-273050" algn="l"/>
            <a:r>
              <a:rPr lang="tr-TR" sz="1800" b="1" u="sng" dirty="0"/>
              <a:t>1.2.6. </a:t>
            </a:r>
            <a:r>
              <a:rPr lang="tr-TR" sz="1800" b="1" u="sng" dirty="0" err="1"/>
              <a:t>Rectangle</a:t>
            </a:r>
            <a:r>
              <a:rPr lang="tr-TR" sz="1800" b="1" u="sng" dirty="0"/>
              <a:t> (Dikdörtgen) Komutu</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CREATE&gt;</a:t>
            </a:r>
            <a:r>
              <a:rPr lang="tr-TR" sz="1400" dirty="0" err="1"/>
              <a:t>Rectangle</a:t>
            </a:r>
            <a:r>
              <a:rPr lang="tr-TR" sz="1400" dirty="0"/>
              <a:t>&gt;2-Point </a:t>
            </a:r>
            <a:r>
              <a:rPr lang="tr-TR" sz="1400" dirty="0" err="1"/>
              <a:t>Rectangle</a:t>
            </a:r>
            <a:r>
              <a:rPr lang="tr-TR" sz="1400" dirty="0"/>
              <a:t> </a:t>
            </a:r>
          </a:p>
          <a:p>
            <a:pPr algn="l"/>
            <a:r>
              <a:rPr lang="tr-TR" sz="1400" dirty="0"/>
              <a:t>	  CREATE&gt;</a:t>
            </a:r>
            <a:r>
              <a:rPr lang="tr-TR" sz="1400" dirty="0" err="1"/>
              <a:t>Rectangle</a:t>
            </a:r>
            <a:r>
              <a:rPr lang="tr-TR" sz="1400" dirty="0"/>
              <a:t>&gt;3-Point </a:t>
            </a:r>
            <a:r>
              <a:rPr lang="tr-TR" sz="1400" dirty="0" err="1"/>
              <a:t>Rectangle</a:t>
            </a:r>
            <a:r>
              <a:rPr lang="tr-TR" sz="1400" dirty="0"/>
              <a:t> </a:t>
            </a:r>
          </a:p>
          <a:p>
            <a:pPr algn="l"/>
            <a:r>
              <a:rPr lang="tr-TR" sz="1400" dirty="0"/>
              <a:t>	  CREATE&gt;</a:t>
            </a:r>
            <a:r>
              <a:rPr lang="tr-TR" sz="1400" dirty="0" err="1"/>
              <a:t>Rectangle</a:t>
            </a:r>
            <a:r>
              <a:rPr lang="tr-TR" sz="1400" dirty="0"/>
              <a:t>&gt;Center </a:t>
            </a:r>
            <a:r>
              <a:rPr lang="tr-TR" sz="1400" dirty="0" err="1"/>
              <a:t>Rectangle</a:t>
            </a:r>
            <a:endParaRPr lang="tr-TR" sz="1400" dirty="0"/>
          </a:p>
          <a:p>
            <a:pPr algn="l"/>
            <a:r>
              <a:rPr lang="tr-TR" sz="1400" b="1" dirty="0"/>
              <a:t>Klavye Kısa yolu: R</a:t>
            </a:r>
            <a:r>
              <a:rPr lang="tr-TR" sz="1400" dirty="0"/>
              <a:t> </a:t>
            </a:r>
          </a:p>
          <a:p>
            <a:pPr algn="l"/>
            <a:r>
              <a:rPr lang="tr-TR" sz="1400" dirty="0"/>
              <a:t>	Dikdörtgen çizmek için kullanılan komuttur. </a:t>
            </a:r>
          </a:p>
          <a:p>
            <a:pPr algn="l"/>
            <a:endParaRPr lang="tr-TR" sz="1400" dirty="0"/>
          </a:p>
          <a:p>
            <a:pPr marL="176213" indent="-176213" algn="l"/>
            <a:r>
              <a:rPr lang="tr-TR" sz="1400" b="1" u="sng" dirty="0"/>
              <a:t>Dikdörtgen çizmek için üç değişik yöntem vardır. Bunlar:</a:t>
            </a:r>
          </a:p>
          <a:p>
            <a:pPr marL="342900" indent="-166688" algn="l">
              <a:buAutoNum type="arabicParenR"/>
            </a:pPr>
            <a:r>
              <a:rPr lang="tr-TR" sz="1400" dirty="0"/>
              <a:t> 2-Point </a:t>
            </a:r>
            <a:r>
              <a:rPr lang="tr-TR" sz="1400" dirty="0" err="1"/>
              <a:t>Rectangle</a:t>
            </a:r>
            <a:r>
              <a:rPr lang="tr-TR" sz="1400" dirty="0"/>
              <a:t>: Çapraz iki köşe noktası belirlenerek dikdörtgen çizilmesi sağlanır. </a:t>
            </a:r>
          </a:p>
          <a:p>
            <a:pPr marL="342900" indent="-166688" algn="l">
              <a:buAutoNum type="arabicParenR"/>
            </a:pPr>
            <a:r>
              <a:rPr lang="tr-TR" sz="1400" dirty="0"/>
              <a:t> 3-Point </a:t>
            </a:r>
            <a:r>
              <a:rPr lang="tr-TR" sz="1400" dirty="0" err="1"/>
              <a:t>Rectangle</a:t>
            </a:r>
            <a:r>
              <a:rPr lang="tr-TR" sz="1400" dirty="0"/>
              <a:t>: Üç köşe noktası belirlenerek dikdörtgen çizilmesi sağlanır.</a:t>
            </a:r>
          </a:p>
          <a:p>
            <a:pPr marL="342900" indent="-166688" algn="l">
              <a:buAutoNum type="arabicParenR"/>
            </a:pPr>
            <a:r>
              <a:rPr lang="tr-TR" sz="1400" dirty="0"/>
              <a:t> Center </a:t>
            </a:r>
            <a:r>
              <a:rPr lang="tr-TR" sz="1400" dirty="0" err="1"/>
              <a:t>Rectangle</a:t>
            </a:r>
            <a:r>
              <a:rPr lang="tr-TR" sz="1400" dirty="0"/>
              <a:t>: Merkez noktası ve herhangi bir köşe noktası belirlenerek dikdörtgen çizilmesi sağlanır.</a:t>
            </a:r>
            <a:endParaRPr lang="tr-TR" sz="1400" b="1" u="sng" dirty="0"/>
          </a:p>
        </p:txBody>
      </p:sp>
      <p:pic>
        <p:nvPicPr>
          <p:cNvPr id="3" name="Resim 2">
            <a:extLst>
              <a:ext uri="{FF2B5EF4-FFF2-40B4-BE49-F238E27FC236}">
                <a16:creationId xmlns:a16="http://schemas.microsoft.com/office/drawing/2014/main" id="{5FDF42D6-4ECA-4FE8-9D74-C086429C02F6}"/>
              </a:ext>
            </a:extLst>
          </p:cNvPr>
          <p:cNvPicPr>
            <a:picLocks noChangeAspect="1"/>
          </p:cNvPicPr>
          <p:nvPr/>
        </p:nvPicPr>
        <p:blipFill rotWithShape="1">
          <a:blip r:embed="rId4"/>
          <a:srcRect l="35038" t="68256" r="53150" b="24940"/>
          <a:stretch/>
        </p:blipFill>
        <p:spPr>
          <a:xfrm>
            <a:off x="1547664" y="2060848"/>
            <a:ext cx="1080120" cy="349950"/>
          </a:xfrm>
          <a:prstGeom prst="rect">
            <a:avLst/>
          </a:prstGeom>
        </p:spPr>
      </p:pic>
    </p:spTree>
    <p:extLst>
      <p:ext uri="{BB962C8B-B14F-4D97-AF65-F5344CB8AC3E}">
        <p14:creationId xmlns:p14="http://schemas.microsoft.com/office/powerpoint/2010/main" val="190579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EBFA2F7-DF30-45D0-88D6-BE2A469D5043}"/>
              </a:ext>
            </a:extLst>
          </p:cNvPr>
          <p:cNvSpPr>
            <a:spLocks noGrp="1" noChangeArrowheads="1"/>
          </p:cNvSpPr>
          <p:nvPr>
            <p:ph type="title"/>
          </p:nvPr>
        </p:nvSpPr>
        <p:spPr>
          <a:xfrm>
            <a:off x="1104900" y="332655"/>
            <a:ext cx="6934200" cy="715963"/>
          </a:xfrm>
        </p:spPr>
        <p:txBody>
          <a:bodyPr/>
          <a:lstStyle/>
          <a:p>
            <a:r>
              <a:rPr lang="tr-TR" altLang="tr-TR" sz="4000" dirty="0">
                <a:solidFill>
                  <a:schemeClr val="tx1">
                    <a:lumMod val="50000"/>
                  </a:schemeClr>
                </a:solidFill>
              </a:rPr>
              <a:t>İki Boyutlu Çizim Komutları</a:t>
            </a:r>
            <a:endParaRPr lang="en-US" altLang="tr-TR" sz="4000" dirty="0">
              <a:solidFill>
                <a:srgbClr val="FF0000"/>
              </a:solidFill>
            </a:endParaRPr>
          </a:p>
        </p:txBody>
      </p:sp>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Tree>
    <p:extLst>
      <p:ext uri="{BB962C8B-B14F-4D97-AF65-F5344CB8AC3E}">
        <p14:creationId xmlns:p14="http://schemas.microsoft.com/office/powerpoint/2010/main" val="270172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635037"/>
            <a:ext cx="8658708" cy="1446550"/>
          </a:xfrm>
          <a:prstGeom prst="rect">
            <a:avLst/>
          </a:prstGeom>
          <a:noFill/>
        </p:spPr>
        <p:txBody>
          <a:bodyPr wrap="square">
            <a:spAutoFit/>
          </a:bodyPr>
          <a:lstStyle/>
          <a:p>
            <a:pPr marL="273050" indent="-273050" algn="l"/>
            <a:r>
              <a:rPr lang="tr-TR" sz="1800" b="1" u="sng" dirty="0"/>
              <a:t>1.2.İki Boyutlu Çizim:</a:t>
            </a:r>
          </a:p>
          <a:p>
            <a:pPr marL="273050" indent="-273050" algn="l"/>
            <a:r>
              <a:rPr lang="tr-TR" sz="1400" dirty="0"/>
              <a:t>Bilgisayar Destekli Tasarım programlarında çizim mantığı bütün CAD programları için aynıdır. </a:t>
            </a:r>
          </a:p>
          <a:p>
            <a:pPr marL="273050" indent="-273050" algn="l"/>
            <a:r>
              <a:rPr lang="tr-TR" sz="1400" dirty="0"/>
              <a:t>Katı model oluşturma işlem sırası şu şekildedir:</a:t>
            </a:r>
          </a:p>
          <a:p>
            <a:pPr marL="342900" indent="-342900" algn="l">
              <a:buAutoNum type="arabicParenR"/>
            </a:pPr>
            <a:r>
              <a:rPr lang="tr-TR" sz="1400" dirty="0"/>
              <a:t>Belirlenecek temel üç çizim düzleminin birinde tasarım yapılır </a:t>
            </a:r>
          </a:p>
          <a:p>
            <a:pPr marL="342900" indent="-342900" algn="l">
              <a:buAutoNum type="arabicParenR"/>
            </a:pPr>
            <a:r>
              <a:rPr lang="tr-TR" sz="1400" dirty="0"/>
              <a:t>Çizim düzleminden çıkılır </a:t>
            </a:r>
          </a:p>
          <a:p>
            <a:pPr marL="342900" indent="-342900" algn="l">
              <a:buAutoNum type="arabicParenR"/>
            </a:pPr>
            <a:r>
              <a:rPr lang="tr-TR" sz="1400" dirty="0"/>
              <a:t>Üç boyutlu katı oluşturma komutları yardımı ile iki boyutlu tasarım üç boyutlu hâle getirilir</a:t>
            </a:r>
          </a:p>
        </p:txBody>
      </p:sp>
      <p:pic>
        <p:nvPicPr>
          <p:cNvPr id="5" name="Resim 4">
            <a:extLst>
              <a:ext uri="{FF2B5EF4-FFF2-40B4-BE49-F238E27FC236}">
                <a16:creationId xmlns:a16="http://schemas.microsoft.com/office/drawing/2014/main" id="{0AAF54F7-EBD2-4154-A188-7D99539B93DE}"/>
              </a:ext>
            </a:extLst>
          </p:cNvPr>
          <p:cNvPicPr>
            <a:picLocks noChangeAspect="1"/>
          </p:cNvPicPr>
          <p:nvPr/>
        </p:nvPicPr>
        <p:blipFill rotWithShape="1">
          <a:blip r:embed="rId4"/>
          <a:srcRect l="26009" t="43000" r="23592" b="35662"/>
          <a:stretch/>
        </p:blipFill>
        <p:spPr>
          <a:xfrm>
            <a:off x="899592" y="3776414"/>
            <a:ext cx="6927572" cy="1649794"/>
          </a:xfrm>
          <a:prstGeom prst="rect">
            <a:avLst/>
          </a:prstGeom>
        </p:spPr>
      </p:pic>
    </p:spTree>
    <p:extLst>
      <p:ext uri="{BB962C8B-B14F-4D97-AF65-F5344CB8AC3E}">
        <p14:creationId xmlns:p14="http://schemas.microsoft.com/office/powerpoint/2010/main" val="164307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635037"/>
            <a:ext cx="8658708" cy="1231106"/>
          </a:xfrm>
          <a:prstGeom prst="rect">
            <a:avLst/>
          </a:prstGeom>
          <a:noFill/>
        </p:spPr>
        <p:txBody>
          <a:bodyPr wrap="square">
            <a:spAutoFit/>
          </a:bodyPr>
          <a:lstStyle/>
          <a:p>
            <a:pPr marL="273050" indent="-273050" algn="l"/>
            <a:r>
              <a:rPr lang="tr-TR" sz="1800" b="1" u="sng" dirty="0"/>
              <a:t>1.2.İki Boyutlu Çizim:</a:t>
            </a:r>
          </a:p>
          <a:p>
            <a:pPr algn="l"/>
            <a:r>
              <a:rPr lang="tr-TR" sz="1400" dirty="0"/>
              <a:t>	İki boyutlu tasarım yapıldıktan sonra çizim düzleminden çıkılmadan da üç boyutlu katı model yapma imkânı vardır.</a:t>
            </a:r>
          </a:p>
          <a:p>
            <a:pPr algn="l"/>
            <a:r>
              <a:rPr lang="tr-TR" sz="1400" dirty="0"/>
              <a:t> 	İki boyutlu çizim yapabilmek için DESIGN araç çubuğunun sol tarafında bulunan </a:t>
            </a:r>
            <a:r>
              <a:rPr lang="tr-TR" sz="1400" dirty="0" err="1"/>
              <a:t>Create</a:t>
            </a:r>
            <a:r>
              <a:rPr lang="tr-TR" sz="1400" dirty="0"/>
              <a:t> </a:t>
            </a:r>
            <a:r>
              <a:rPr lang="tr-TR" sz="1400" dirty="0" err="1"/>
              <a:t>Sketch</a:t>
            </a:r>
            <a:r>
              <a:rPr lang="tr-TR" sz="1400" dirty="0"/>
              <a:t> (çizim düzlemi oluşturma) komutu farenin sol tuşu ile seçilir</a:t>
            </a:r>
          </a:p>
        </p:txBody>
      </p:sp>
      <p:pic>
        <p:nvPicPr>
          <p:cNvPr id="3" name="Resim 2">
            <a:extLst>
              <a:ext uri="{FF2B5EF4-FFF2-40B4-BE49-F238E27FC236}">
                <a16:creationId xmlns:a16="http://schemas.microsoft.com/office/drawing/2014/main" id="{88F53505-6AAE-4364-9D99-EF602BEDCA1D}"/>
              </a:ext>
            </a:extLst>
          </p:cNvPr>
          <p:cNvPicPr>
            <a:picLocks noChangeAspect="1"/>
          </p:cNvPicPr>
          <p:nvPr/>
        </p:nvPicPr>
        <p:blipFill rotWithShape="1">
          <a:blip r:embed="rId4"/>
          <a:srcRect l="22439" t="26200" r="20075" b="55600"/>
          <a:stretch/>
        </p:blipFill>
        <p:spPr>
          <a:xfrm>
            <a:off x="1222263" y="2866143"/>
            <a:ext cx="6480721" cy="977354"/>
          </a:xfrm>
          <a:prstGeom prst="rect">
            <a:avLst/>
          </a:prstGeom>
        </p:spPr>
      </p:pic>
      <p:pic>
        <p:nvPicPr>
          <p:cNvPr id="4" name="Resim 3">
            <a:extLst>
              <a:ext uri="{FF2B5EF4-FFF2-40B4-BE49-F238E27FC236}">
                <a16:creationId xmlns:a16="http://schemas.microsoft.com/office/drawing/2014/main" id="{215F6D1D-9EC4-4696-B93E-293F02A69A02}"/>
              </a:ext>
            </a:extLst>
          </p:cNvPr>
          <p:cNvPicPr>
            <a:picLocks noChangeAspect="1"/>
          </p:cNvPicPr>
          <p:nvPr/>
        </p:nvPicPr>
        <p:blipFill rotWithShape="1">
          <a:blip r:embed="rId4"/>
          <a:srcRect l="22438" t="62992" r="46850" b="13600"/>
          <a:stretch/>
        </p:blipFill>
        <p:spPr>
          <a:xfrm>
            <a:off x="5004048" y="4288604"/>
            <a:ext cx="3666784" cy="1571998"/>
          </a:xfrm>
          <a:prstGeom prst="rect">
            <a:avLst/>
          </a:prstGeom>
        </p:spPr>
      </p:pic>
      <p:sp>
        <p:nvSpPr>
          <p:cNvPr id="9" name="Dikdörtgen 8">
            <a:extLst>
              <a:ext uri="{FF2B5EF4-FFF2-40B4-BE49-F238E27FC236}">
                <a16:creationId xmlns:a16="http://schemas.microsoft.com/office/drawing/2014/main" id="{C262BF1E-5CC5-4EF6-AAF2-D6B854BC3C20}"/>
              </a:ext>
            </a:extLst>
          </p:cNvPr>
          <p:cNvSpPr/>
          <p:nvPr/>
        </p:nvSpPr>
        <p:spPr>
          <a:xfrm>
            <a:off x="473168" y="3843567"/>
            <a:ext cx="4572000" cy="2462213"/>
          </a:xfrm>
          <a:prstGeom prst="rect">
            <a:avLst/>
          </a:prstGeom>
        </p:spPr>
        <p:txBody>
          <a:bodyPr>
            <a:spAutoFit/>
          </a:bodyPr>
          <a:lstStyle/>
          <a:p>
            <a:pPr algn="l"/>
            <a:r>
              <a:rPr lang="tr-TR" sz="1400" dirty="0" err="1"/>
              <a:t>Create</a:t>
            </a:r>
            <a:r>
              <a:rPr lang="tr-TR" sz="1400" dirty="0"/>
              <a:t> </a:t>
            </a:r>
            <a:r>
              <a:rPr lang="tr-TR" sz="1400" dirty="0" err="1"/>
              <a:t>Sketch</a:t>
            </a:r>
            <a:r>
              <a:rPr lang="tr-TR" sz="1400" dirty="0"/>
              <a:t> komutu seçildikten sonra üç temel çizim düzlemden birinin seçimin yapılacağı ekran gelir.</a:t>
            </a:r>
          </a:p>
          <a:p>
            <a:pPr algn="l"/>
            <a:endParaRPr lang="tr-TR" sz="1400" dirty="0"/>
          </a:p>
          <a:p>
            <a:pPr algn="l"/>
            <a:r>
              <a:rPr lang="tr-TR" sz="1400" b="1" dirty="0"/>
              <a:t>Üç temel çizim düzlemi belirleyebilmek için iki seçenek mevcuttur: </a:t>
            </a:r>
          </a:p>
          <a:p>
            <a:pPr algn="l"/>
            <a:r>
              <a:rPr lang="tr-TR" sz="1400" dirty="0"/>
              <a:t>1) Unsur ağacında bulunan </a:t>
            </a:r>
            <a:r>
              <a:rPr lang="tr-TR" sz="1400" dirty="0" err="1"/>
              <a:t>Origin</a:t>
            </a:r>
            <a:r>
              <a:rPr lang="tr-TR" sz="1400" dirty="0"/>
              <a:t> klasörü genişletilir ve XY (üst düzlem), XZ (ön düzlem) ya da YZ (sağ düzlem) </a:t>
            </a:r>
            <a:r>
              <a:rPr lang="tr-TR" sz="1400" dirty="0" err="1"/>
              <a:t>seçeneklerinden</a:t>
            </a:r>
            <a:r>
              <a:rPr lang="tr-TR" sz="1400" dirty="0"/>
              <a:t> biri farenin sol tuşu ile seçilir. 2) Çizim alanının ortasında bulunan üst düzlem, ön düzlem ya da sağ düzlem görüntüleri farenin sol tuşu ile seçilir</a:t>
            </a:r>
          </a:p>
        </p:txBody>
      </p:sp>
    </p:spTree>
    <p:extLst>
      <p:ext uri="{BB962C8B-B14F-4D97-AF65-F5344CB8AC3E}">
        <p14:creationId xmlns:p14="http://schemas.microsoft.com/office/powerpoint/2010/main" val="46506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635037"/>
            <a:ext cx="8658708" cy="4893647"/>
          </a:xfrm>
          <a:prstGeom prst="rect">
            <a:avLst/>
          </a:prstGeom>
          <a:noFill/>
        </p:spPr>
        <p:txBody>
          <a:bodyPr wrap="square">
            <a:spAutoFit/>
          </a:bodyPr>
          <a:lstStyle/>
          <a:p>
            <a:pPr marL="273050" indent="-273050" algn="l"/>
            <a:r>
              <a:rPr lang="tr-TR" sz="1800" b="1" u="sng" dirty="0"/>
              <a:t>1.2.1. Komut Giriş Yöntemleri</a:t>
            </a:r>
          </a:p>
          <a:p>
            <a:pPr marL="273050" indent="-273050" algn="l"/>
            <a:r>
              <a:rPr lang="tr-TR" sz="1400" dirty="0"/>
              <a:t>	Çizim düzlemi belirlendikten sonra araç çubuğu bölümünde iki boyutlu çizim komutlarını barındıran SKETCH araç çubuğu görüntülenir.</a:t>
            </a:r>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endParaRPr lang="tr-TR" sz="1400" dirty="0"/>
          </a:p>
          <a:p>
            <a:pPr marL="273050" indent="-273050" algn="l"/>
            <a:r>
              <a:rPr lang="tr-TR" sz="1400" dirty="0"/>
              <a:t>İki boyutlu çizim komutlarına üç değişik şekilde girilebilir. Bunlar:</a:t>
            </a:r>
          </a:p>
          <a:p>
            <a:pPr marL="342900" indent="-342900" algn="l">
              <a:buAutoNum type="arabicParenR"/>
            </a:pPr>
            <a:r>
              <a:rPr lang="tr-TR" sz="1400" dirty="0"/>
              <a:t>Araç çubuğundaki komutlara farenin sol tuşu ile bir kez basılır  </a:t>
            </a:r>
          </a:p>
          <a:p>
            <a:pPr marL="342900" indent="-342900" algn="l">
              <a:buAutoNum type="arabicParenR"/>
            </a:pPr>
            <a:r>
              <a:rPr lang="tr-TR" sz="1400" dirty="0"/>
              <a:t>Araç çubuğunun alt kısmında bulunan CREATE bölümünün sağ tarafındaki ok işaretine </a:t>
            </a:r>
            <a:r>
              <a:rPr lang="tr-TR" sz="1400" dirty="0" err="1"/>
              <a:t>farenin</a:t>
            </a:r>
            <a:r>
              <a:rPr lang="tr-TR" sz="1400" dirty="0"/>
              <a:t> sol tuşu ile bir kez basılır ve açılan menüden istenen komut farenin sol tuşu seçilir  </a:t>
            </a:r>
          </a:p>
          <a:p>
            <a:pPr marL="342900" indent="-342900" algn="l">
              <a:buAutoNum type="arabicParenR"/>
            </a:pPr>
            <a:r>
              <a:rPr lang="tr-TR" sz="1400" dirty="0"/>
              <a:t>Komut kısa yolu klavyeden yazılır ve ENTER tuşuna basılır</a:t>
            </a:r>
          </a:p>
          <a:p>
            <a:pPr marL="273050" indent="-273050" algn="l"/>
            <a:endParaRPr lang="tr-TR" sz="1400" dirty="0"/>
          </a:p>
        </p:txBody>
      </p:sp>
      <p:pic>
        <p:nvPicPr>
          <p:cNvPr id="5" name="Resim 4">
            <a:extLst>
              <a:ext uri="{FF2B5EF4-FFF2-40B4-BE49-F238E27FC236}">
                <a16:creationId xmlns:a16="http://schemas.microsoft.com/office/drawing/2014/main" id="{A68D2B68-1BD1-452E-8ACB-B343B8E3D253}"/>
              </a:ext>
            </a:extLst>
          </p:cNvPr>
          <p:cNvPicPr>
            <a:picLocks noChangeAspect="1"/>
          </p:cNvPicPr>
          <p:nvPr/>
        </p:nvPicPr>
        <p:blipFill rotWithShape="1">
          <a:blip r:embed="rId4"/>
          <a:srcRect l="24800" t="31800" r="24800" b="31800"/>
          <a:stretch/>
        </p:blipFill>
        <p:spPr>
          <a:xfrm>
            <a:off x="1475656" y="2492896"/>
            <a:ext cx="6120680" cy="2486526"/>
          </a:xfrm>
          <a:prstGeom prst="rect">
            <a:avLst/>
          </a:prstGeom>
        </p:spPr>
      </p:pic>
    </p:spTree>
    <p:extLst>
      <p:ext uri="{BB962C8B-B14F-4D97-AF65-F5344CB8AC3E}">
        <p14:creationId xmlns:p14="http://schemas.microsoft.com/office/powerpoint/2010/main" val="308031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635037"/>
            <a:ext cx="8658708" cy="1015663"/>
          </a:xfrm>
          <a:prstGeom prst="rect">
            <a:avLst/>
          </a:prstGeom>
          <a:noFill/>
        </p:spPr>
        <p:txBody>
          <a:bodyPr wrap="square">
            <a:spAutoFit/>
          </a:bodyPr>
          <a:lstStyle/>
          <a:p>
            <a:pPr marL="273050" indent="-273050" algn="l"/>
            <a:r>
              <a:rPr lang="tr-TR" sz="1800" b="1" u="sng" dirty="0"/>
              <a:t>1.2.İki Boyutlu Çizim:</a:t>
            </a:r>
          </a:p>
          <a:p>
            <a:pPr algn="l"/>
            <a:r>
              <a:rPr lang="tr-TR" sz="1400" dirty="0"/>
              <a:t>	Komut seçimi yapılmadan önce ve yapıldıktan sonra çizim alanında iki boyutlu çizim ile ilgili özelliklerin değiştirilebileceği bir palet ekrana gelir Bu panelde yapılacak olan değişiklikler sonrasında yapılacak olan iki boyutlu çizimler için de geçerli olacaktır.</a:t>
            </a:r>
          </a:p>
        </p:txBody>
      </p:sp>
      <p:pic>
        <p:nvPicPr>
          <p:cNvPr id="3" name="Resim 2">
            <a:extLst>
              <a:ext uri="{FF2B5EF4-FFF2-40B4-BE49-F238E27FC236}">
                <a16:creationId xmlns:a16="http://schemas.microsoft.com/office/drawing/2014/main" id="{96BF4335-5365-473C-B622-5F5BC84F1808}"/>
              </a:ext>
            </a:extLst>
          </p:cNvPr>
          <p:cNvPicPr>
            <a:picLocks noChangeAspect="1"/>
          </p:cNvPicPr>
          <p:nvPr/>
        </p:nvPicPr>
        <p:blipFill rotWithShape="1">
          <a:blip r:embed="rId4"/>
          <a:srcRect l="26085" t="39068" r="28241" b="15218"/>
          <a:stretch/>
        </p:blipFill>
        <p:spPr>
          <a:xfrm>
            <a:off x="1376854" y="2999664"/>
            <a:ext cx="6390292" cy="3597687"/>
          </a:xfrm>
          <a:prstGeom prst="rect">
            <a:avLst/>
          </a:prstGeom>
        </p:spPr>
      </p:pic>
    </p:spTree>
    <p:extLst>
      <p:ext uri="{BB962C8B-B14F-4D97-AF65-F5344CB8AC3E}">
        <p14:creationId xmlns:p14="http://schemas.microsoft.com/office/powerpoint/2010/main" val="327686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23528" y="2326254"/>
            <a:ext cx="8658708" cy="2092881"/>
          </a:xfrm>
          <a:prstGeom prst="rect">
            <a:avLst/>
          </a:prstGeom>
          <a:noFill/>
        </p:spPr>
        <p:txBody>
          <a:bodyPr wrap="square">
            <a:spAutoFit/>
          </a:bodyPr>
          <a:lstStyle/>
          <a:p>
            <a:pPr marL="273050" indent="-273050" algn="l"/>
            <a:r>
              <a:rPr lang="tr-TR" sz="1800" b="1" u="sng" dirty="0"/>
              <a:t>1.2.2. </a:t>
            </a:r>
            <a:r>
              <a:rPr lang="tr-TR" sz="1800" b="1" u="sng" dirty="0" err="1"/>
              <a:t>Line</a:t>
            </a:r>
            <a:r>
              <a:rPr lang="tr-TR" sz="1800" b="1" u="sng" dirty="0"/>
              <a:t> (Çizgi) Komut:</a:t>
            </a:r>
          </a:p>
          <a:p>
            <a:pPr algn="l"/>
            <a:endParaRPr lang="tr-TR" sz="1400" b="1" dirty="0"/>
          </a:p>
          <a:p>
            <a:pPr algn="l"/>
            <a:r>
              <a:rPr lang="tr-TR" sz="1400" b="1" dirty="0"/>
              <a:t>Simgesi	:</a:t>
            </a:r>
          </a:p>
          <a:p>
            <a:pPr algn="l"/>
            <a:r>
              <a:rPr lang="tr-TR" sz="1400" b="1" dirty="0"/>
              <a:t>Konumu	:   </a:t>
            </a:r>
            <a:r>
              <a:rPr lang="tr-TR" sz="1400" dirty="0"/>
              <a:t>DESING&gt;SKETCH&gt;CREATE&gt;</a:t>
            </a:r>
            <a:r>
              <a:rPr lang="tr-TR" sz="1400" dirty="0" err="1"/>
              <a:t>Line</a:t>
            </a:r>
            <a:r>
              <a:rPr lang="tr-TR" sz="1400" dirty="0"/>
              <a:t> </a:t>
            </a:r>
          </a:p>
          <a:p>
            <a:pPr algn="l"/>
            <a:r>
              <a:rPr lang="tr-TR" sz="1400" b="1" dirty="0"/>
              <a:t>Klavye Kısa yolu: </a:t>
            </a:r>
            <a:r>
              <a:rPr lang="tr-TR" sz="1400" dirty="0"/>
              <a:t>L</a:t>
            </a:r>
          </a:p>
          <a:p>
            <a:pPr algn="l"/>
            <a:r>
              <a:rPr lang="tr-TR" sz="1400" dirty="0"/>
              <a:t>	Başlangıç noktası ve sonraki noktaları farenin sol tuşuna bir kez basarak belirlenen çizgi çizme komutudur. Çizgi boyutu çizim esnasında yapılabileceği gibi sonradan da belirlenebilir. Eğik çizgiler için çizim esnasında değer girilmek istenir ise çizgi boyu girildikten sonra </a:t>
            </a:r>
            <a:r>
              <a:rPr lang="tr-TR" sz="1400" dirty="0" err="1"/>
              <a:t>açısal</a:t>
            </a:r>
            <a:r>
              <a:rPr lang="tr-TR" sz="1400" dirty="0"/>
              <a:t> değere TAB tuşuna basılarak geçilir. </a:t>
            </a:r>
          </a:p>
        </p:txBody>
      </p:sp>
      <p:pic>
        <p:nvPicPr>
          <p:cNvPr id="5" name="Resim 4">
            <a:extLst>
              <a:ext uri="{FF2B5EF4-FFF2-40B4-BE49-F238E27FC236}">
                <a16:creationId xmlns:a16="http://schemas.microsoft.com/office/drawing/2014/main" id="{EE6F47D4-2061-4625-8810-A8CA4CBB20EF}"/>
              </a:ext>
            </a:extLst>
          </p:cNvPr>
          <p:cNvPicPr>
            <a:picLocks noChangeAspect="1"/>
          </p:cNvPicPr>
          <p:nvPr/>
        </p:nvPicPr>
        <p:blipFill rotWithShape="1">
          <a:blip r:embed="rId4"/>
          <a:srcRect l="8662" t="9800" r="88188" b="86000"/>
          <a:stretch/>
        </p:blipFill>
        <p:spPr>
          <a:xfrm>
            <a:off x="1547664" y="2780928"/>
            <a:ext cx="288032" cy="21602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393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95536" y="1988840"/>
            <a:ext cx="8658708" cy="3600986"/>
          </a:xfrm>
          <a:prstGeom prst="rect">
            <a:avLst/>
          </a:prstGeom>
          <a:noFill/>
        </p:spPr>
        <p:txBody>
          <a:bodyPr wrap="square">
            <a:spAutoFit/>
          </a:bodyPr>
          <a:lstStyle/>
          <a:p>
            <a:pPr marL="273050" indent="-273050" algn="l"/>
            <a:r>
              <a:rPr lang="tr-TR" sz="1800" b="1" u="sng" dirty="0"/>
              <a:t>1.2.3. </a:t>
            </a:r>
            <a:r>
              <a:rPr lang="tr-TR" sz="1800" b="1" u="sng" dirty="0" err="1"/>
              <a:t>Circle</a:t>
            </a:r>
            <a:r>
              <a:rPr lang="tr-TR" sz="1800" b="1" u="sng" dirty="0"/>
              <a:t> (Çember) Komutu:</a:t>
            </a:r>
          </a:p>
          <a:p>
            <a:pPr algn="l"/>
            <a:endParaRPr lang="tr-TR" sz="1400" b="1" dirty="0"/>
          </a:p>
          <a:p>
            <a:pPr algn="l"/>
            <a:r>
              <a:rPr lang="tr-TR" sz="1400" b="1" dirty="0"/>
              <a:t>Simgesi	:</a:t>
            </a:r>
          </a:p>
          <a:p>
            <a:pPr algn="l"/>
            <a:r>
              <a:rPr lang="tr-TR" sz="1400" b="1" dirty="0"/>
              <a:t>Konumu	: </a:t>
            </a:r>
            <a:r>
              <a:rPr lang="tr-TR" sz="1400" dirty="0"/>
              <a:t>CREATE&gt;</a:t>
            </a:r>
            <a:r>
              <a:rPr lang="tr-TR" sz="1400" dirty="0" err="1"/>
              <a:t>Circle</a:t>
            </a:r>
            <a:r>
              <a:rPr lang="tr-TR" sz="1400" dirty="0"/>
              <a:t>&gt;Center </a:t>
            </a:r>
            <a:r>
              <a:rPr lang="tr-TR" sz="1400" dirty="0" err="1"/>
              <a:t>Diameter</a:t>
            </a:r>
            <a:r>
              <a:rPr lang="tr-TR" sz="1400" dirty="0"/>
              <a:t> </a:t>
            </a:r>
            <a:r>
              <a:rPr lang="tr-TR" sz="1400" dirty="0" err="1"/>
              <a:t>Circle</a:t>
            </a:r>
            <a:r>
              <a:rPr lang="tr-TR" sz="1400" dirty="0"/>
              <a:t> </a:t>
            </a:r>
          </a:p>
          <a:p>
            <a:pPr algn="l"/>
            <a:r>
              <a:rPr lang="tr-TR" sz="1400" dirty="0"/>
              <a:t>	  CREATE&gt;</a:t>
            </a:r>
            <a:r>
              <a:rPr lang="tr-TR" sz="1400" dirty="0" err="1"/>
              <a:t>Circle</a:t>
            </a:r>
            <a:r>
              <a:rPr lang="tr-TR" sz="1400" dirty="0"/>
              <a:t>&gt;2-Point </a:t>
            </a:r>
            <a:r>
              <a:rPr lang="tr-TR" sz="1400" dirty="0" err="1"/>
              <a:t>Circle</a:t>
            </a:r>
            <a:r>
              <a:rPr lang="tr-TR" sz="1400" dirty="0"/>
              <a:t> </a:t>
            </a:r>
          </a:p>
          <a:p>
            <a:pPr algn="l"/>
            <a:r>
              <a:rPr lang="tr-TR" sz="1400" dirty="0"/>
              <a:t>	  CREATE&gt;</a:t>
            </a:r>
            <a:r>
              <a:rPr lang="tr-TR" sz="1400" dirty="0" err="1"/>
              <a:t>Circle</a:t>
            </a:r>
            <a:r>
              <a:rPr lang="tr-TR" sz="1400" dirty="0"/>
              <a:t>&gt;3-Point </a:t>
            </a:r>
            <a:r>
              <a:rPr lang="tr-TR" sz="1400" dirty="0" err="1"/>
              <a:t>Circle</a:t>
            </a:r>
            <a:r>
              <a:rPr lang="tr-TR" sz="1400" dirty="0"/>
              <a:t> </a:t>
            </a:r>
          </a:p>
          <a:p>
            <a:pPr algn="l"/>
            <a:r>
              <a:rPr lang="tr-TR" sz="1400" dirty="0"/>
              <a:t>	  CREATE&gt;</a:t>
            </a:r>
            <a:r>
              <a:rPr lang="tr-TR" sz="1400" dirty="0" err="1"/>
              <a:t>Circle</a:t>
            </a:r>
            <a:r>
              <a:rPr lang="tr-TR" sz="1400" dirty="0"/>
              <a:t>&gt;2-Tangent </a:t>
            </a:r>
            <a:r>
              <a:rPr lang="tr-TR" sz="1400" dirty="0" err="1"/>
              <a:t>Circle</a:t>
            </a:r>
            <a:r>
              <a:rPr lang="tr-TR" sz="1400" dirty="0"/>
              <a:t> </a:t>
            </a:r>
          </a:p>
          <a:p>
            <a:pPr algn="l"/>
            <a:r>
              <a:rPr lang="tr-TR" sz="1400" dirty="0"/>
              <a:t>	  CREATE&gt;</a:t>
            </a:r>
            <a:r>
              <a:rPr lang="tr-TR" sz="1400" dirty="0" err="1"/>
              <a:t>Circle</a:t>
            </a:r>
            <a:r>
              <a:rPr lang="tr-TR" sz="1400" dirty="0"/>
              <a:t>&gt;3-Tangent </a:t>
            </a:r>
            <a:r>
              <a:rPr lang="tr-TR" sz="1400" dirty="0" err="1"/>
              <a:t>Circle</a:t>
            </a:r>
            <a:r>
              <a:rPr lang="tr-TR" sz="1400" dirty="0"/>
              <a:t> </a:t>
            </a:r>
          </a:p>
          <a:p>
            <a:pPr algn="l"/>
            <a:r>
              <a:rPr lang="tr-TR" sz="1400" b="1" dirty="0"/>
              <a:t>Klavye Kısa yolu: </a:t>
            </a:r>
            <a:r>
              <a:rPr lang="tr-TR" sz="1400" dirty="0"/>
              <a:t>C</a:t>
            </a:r>
          </a:p>
          <a:p>
            <a:pPr algn="l"/>
            <a:r>
              <a:rPr lang="tr-TR" sz="1400" dirty="0"/>
              <a:t>	 </a:t>
            </a:r>
          </a:p>
          <a:p>
            <a:pPr algn="l"/>
            <a:r>
              <a:rPr lang="tr-TR" sz="1400" b="1" u="sng" dirty="0"/>
              <a:t>Çember çizmek için beş değişik yöntem vardır. Bunlar:</a:t>
            </a:r>
          </a:p>
          <a:p>
            <a:pPr algn="l"/>
            <a:r>
              <a:rPr lang="tr-TR" sz="1400" b="1" dirty="0"/>
              <a:t>1-Center </a:t>
            </a:r>
            <a:r>
              <a:rPr lang="tr-TR" sz="1400" b="1" dirty="0" err="1"/>
              <a:t>Diameter</a:t>
            </a:r>
            <a:r>
              <a:rPr lang="tr-TR" sz="1400" b="1" dirty="0"/>
              <a:t> </a:t>
            </a:r>
            <a:r>
              <a:rPr lang="tr-TR" sz="1400" b="1" dirty="0" err="1"/>
              <a:t>Circle</a:t>
            </a:r>
            <a:r>
              <a:rPr lang="tr-TR" sz="1400" b="1" dirty="0"/>
              <a:t>: </a:t>
            </a:r>
            <a:r>
              <a:rPr lang="tr-TR" sz="1400" dirty="0"/>
              <a:t>Merkez noktası  ve çap değeri verilerek çember çizmeyi sağlar. </a:t>
            </a:r>
          </a:p>
          <a:p>
            <a:pPr algn="l"/>
            <a:r>
              <a:rPr lang="tr-TR" sz="1400" b="1" dirty="0"/>
              <a:t>2- 2-Point </a:t>
            </a:r>
            <a:r>
              <a:rPr lang="tr-TR" sz="1400" b="1" dirty="0" err="1"/>
              <a:t>Circle</a:t>
            </a:r>
            <a:r>
              <a:rPr lang="tr-TR" sz="1400" b="1" dirty="0"/>
              <a:t>: </a:t>
            </a:r>
            <a:r>
              <a:rPr lang="tr-TR" sz="1400" dirty="0"/>
              <a:t>İki noktadan geçen çember çizmeyi sağlar.</a:t>
            </a:r>
          </a:p>
          <a:p>
            <a:pPr algn="l"/>
            <a:r>
              <a:rPr lang="tr-TR" sz="1400" b="1" dirty="0"/>
              <a:t>3- 3-Point </a:t>
            </a:r>
            <a:r>
              <a:rPr lang="tr-TR" sz="1400" b="1" dirty="0" err="1"/>
              <a:t>Circle</a:t>
            </a:r>
            <a:r>
              <a:rPr lang="tr-TR" sz="1400" b="1" dirty="0"/>
              <a:t>: </a:t>
            </a:r>
            <a:r>
              <a:rPr lang="tr-TR" sz="1400" dirty="0"/>
              <a:t>Üç noktadan geçen çember çizmeyi sağlar.</a:t>
            </a:r>
          </a:p>
          <a:p>
            <a:pPr algn="l"/>
            <a:r>
              <a:rPr lang="tr-TR" sz="1400" b="1" dirty="0"/>
              <a:t>4- 2-Tangent </a:t>
            </a:r>
            <a:r>
              <a:rPr lang="tr-TR" sz="1400" b="1" dirty="0" err="1"/>
              <a:t>Circle</a:t>
            </a:r>
            <a:r>
              <a:rPr lang="tr-TR" sz="1400" b="1" dirty="0"/>
              <a:t>: </a:t>
            </a:r>
            <a:r>
              <a:rPr lang="tr-TR" sz="1400" dirty="0"/>
              <a:t>İki ayrı objeye teğet ve belirlenecek yarıçap değerinde çember çizmeyi sağlar.</a:t>
            </a:r>
          </a:p>
          <a:p>
            <a:pPr algn="l"/>
            <a:r>
              <a:rPr lang="tr-TR" sz="1400" b="1" dirty="0"/>
              <a:t>5- 3-Tangent </a:t>
            </a:r>
            <a:r>
              <a:rPr lang="tr-TR" sz="1400" b="1" dirty="0" err="1"/>
              <a:t>Circle</a:t>
            </a:r>
            <a:r>
              <a:rPr lang="tr-TR" sz="1400" b="1" dirty="0"/>
              <a:t>: </a:t>
            </a:r>
            <a:r>
              <a:rPr lang="tr-TR" sz="1400" dirty="0"/>
              <a:t>Üç ayrı objeye teğet (çember çizmeyi sağlar</a:t>
            </a:r>
          </a:p>
        </p:txBody>
      </p:sp>
      <p:pic>
        <p:nvPicPr>
          <p:cNvPr id="3" name="Resim 2">
            <a:extLst>
              <a:ext uri="{FF2B5EF4-FFF2-40B4-BE49-F238E27FC236}">
                <a16:creationId xmlns:a16="http://schemas.microsoft.com/office/drawing/2014/main" id="{488DB162-5B4E-45CA-A928-4ABA84E66392}"/>
              </a:ext>
            </a:extLst>
          </p:cNvPr>
          <p:cNvPicPr>
            <a:picLocks noChangeAspect="1"/>
          </p:cNvPicPr>
          <p:nvPr/>
        </p:nvPicPr>
        <p:blipFill rotWithShape="1">
          <a:blip r:embed="rId4"/>
          <a:srcRect l="37663" t="59800" r="45012" b="34600"/>
          <a:stretch/>
        </p:blipFill>
        <p:spPr>
          <a:xfrm>
            <a:off x="1547664" y="2348880"/>
            <a:ext cx="1800200" cy="32730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037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95536" y="1628800"/>
            <a:ext cx="8658708" cy="3816429"/>
          </a:xfrm>
          <a:prstGeom prst="rect">
            <a:avLst/>
          </a:prstGeom>
          <a:noFill/>
        </p:spPr>
        <p:txBody>
          <a:bodyPr wrap="square">
            <a:spAutoFit/>
          </a:bodyPr>
          <a:lstStyle/>
          <a:p>
            <a:pPr marL="273050" indent="-273050" algn="l"/>
            <a:r>
              <a:rPr lang="tr-TR" sz="1800" b="1" u="sng" dirty="0"/>
              <a:t>1.2.4. </a:t>
            </a:r>
            <a:r>
              <a:rPr lang="tr-TR" sz="1800" b="1" u="sng" dirty="0" err="1"/>
              <a:t>Sketch</a:t>
            </a:r>
            <a:r>
              <a:rPr lang="tr-TR" sz="1800" b="1" u="sng" dirty="0"/>
              <a:t> </a:t>
            </a:r>
            <a:r>
              <a:rPr lang="tr-TR" sz="1800" b="1" u="sng" dirty="0" err="1"/>
              <a:t>Dimension</a:t>
            </a:r>
            <a:r>
              <a:rPr lang="tr-TR" sz="1800" b="1" u="sng" dirty="0"/>
              <a:t> (Ölçülendirme) Komutu</a:t>
            </a:r>
            <a:endParaRPr lang="tr-TR" sz="1400" b="1" dirty="0"/>
          </a:p>
          <a:p>
            <a:pPr algn="l"/>
            <a:r>
              <a:rPr lang="tr-TR" sz="1400" b="1" dirty="0"/>
              <a:t>Simgesi	:</a:t>
            </a:r>
          </a:p>
          <a:p>
            <a:pPr algn="l"/>
            <a:r>
              <a:rPr lang="tr-TR" sz="1400" b="1" dirty="0"/>
              <a:t>Konumu	: </a:t>
            </a:r>
            <a:r>
              <a:rPr lang="tr-TR" sz="1400" dirty="0"/>
              <a:t>CREATE&gt;</a:t>
            </a:r>
            <a:r>
              <a:rPr lang="tr-TR" sz="1400" dirty="0" err="1"/>
              <a:t>Sketch</a:t>
            </a:r>
            <a:r>
              <a:rPr lang="tr-TR" sz="1400" dirty="0"/>
              <a:t> </a:t>
            </a:r>
            <a:r>
              <a:rPr lang="tr-TR" sz="1400" dirty="0" err="1"/>
              <a:t>Dimension</a:t>
            </a:r>
            <a:r>
              <a:rPr lang="tr-TR" sz="1400" dirty="0"/>
              <a:t> </a:t>
            </a:r>
          </a:p>
          <a:p>
            <a:pPr algn="l"/>
            <a:r>
              <a:rPr lang="tr-TR" sz="1400" b="1" dirty="0"/>
              <a:t>Klavye Kısa yolu: </a:t>
            </a:r>
            <a:r>
              <a:rPr lang="tr-TR" sz="1400" dirty="0"/>
              <a:t>D</a:t>
            </a:r>
          </a:p>
          <a:p>
            <a:pPr algn="l"/>
            <a:r>
              <a:rPr lang="tr-TR" sz="1400" dirty="0"/>
              <a:t>	 İki boyutlu tasarımlar, çizim aşamasında ekranda beliren mavi kutucuklara ölçü verilerek oluşturulabilir. Çizim aşamasında ölçü verilmeyen tasarımlar </a:t>
            </a:r>
            <a:r>
              <a:rPr lang="tr-TR" sz="1400" dirty="0" err="1"/>
              <a:t>Sketch</a:t>
            </a:r>
            <a:r>
              <a:rPr lang="tr-TR" sz="1400" dirty="0"/>
              <a:t> </a:t>
            </a:r>
            <a:r>
              <a:rPr lang="tr-TR" sz="1400" dirty="0" err="1"/>
              <a:t>Dimension</a:t>
            </a:r>
            <a:r>
              <a:rPr lang="tr-TR" sz="1400" dirty="0"/>
              <a:t> (Ölçülendirme) komutu yardımı ile ölçülendirilebilir. </a:t>
            </a:r>
          </a:p>
          <a:p>
            <a:pPr algn="l"/>
            <a:endParaRPr lang="tr-TR" sz="1400" dirty="0"/>
          </a:p>
          <a:p>
            <a:pPr algn="l"/>
            <a:r>
              <a:rPr lang="tr-TR" sz="1400" b="1" u="sng" dirty="0"/>
              <a:t>Ölçülendirme komutunun kullanımında temel olarak dört yöntem kullanılır. Bunlar:</a:t>
            </a:r>
          </a:p>
          <a:p>
            <a:pPr marL="176213" indent="-176213" algn="l"/>
            <a:r>
              <a:rPr lang="tr-TR" sz="1400" dirty="0"/>
              <a:t>1) Noktalar arasının ölçülendirme: Seçilecek olan iki nokta arasının yatay, dikey ya da eğik olarak ölçü </a:t>
            </a:r>
            <a:r>
              <a:rPr lang="tr-TR" sz="1400" dirty="0" err="1"/>
              <a:t>ölçü</a:t>
            </a:r>
            <a:r>
              <a:rPr lang="tr-TR" sz="1400" dirty="0"/>
              <a:t> değerleri belirlenir.</a:t>
            </a:r>
          </a:p>
          <a:p>
            <a:pPr marL="176213" indent="-176213" algn="l"/>
            <a:r>
              <a:rPr lang="tr-TR" sz="1400" dirty="0"/>
              <a:t>2) Obje ölçülendirme: Seçilecek olan objenin boyu (çizgiler için), çap değeri (çember için) ya da yarıçap değeri (yay parçaları için) belirlenir.</a:t>
            </a:r>
          </a:p>
          <a:p>
            <a:pPr marL="176213" indent="-176213" algn="l"/>
            <a:r>
              <a:rPr lang="tr-TR" sz="1400" dirty="0"/>
              <a:t>3) Objeler arası ölçülendirme: Seçilecek iki obje arasının ölçü değerinin belirlenmesi.</a:t>
            </a:r>
          </a:p>
          <a:p>
            <a:pPr marL="176213" indent="-176213" algn="l"/>
            <a:r>
              <a:rPr lang="tr-TR" sz="1400" dirty="0"/>
              <a:t>4) Açı ölçülendirme: Birbirine paralel olmayan iki doğru parçasının seçimi sonrasında aralarındaki açı değeri belirlenir</a:t>
            </a:r>
          </a:p>
          <a:p>
            <a:pPr algn="l"/>
            <a:endParaRPr lang="tr-TR" sz="1400" b="1" u="sng" dirty="0"/>
          </a:p>
        </p:txBody>
      </p:sp>
      <p:pic>
        <p:nvPicPr>
          <p:cNvPr id="4" name="Resim 3">
            <a:extLst>
              <a:ext uri="{FF2B5EF4-FFF2-40B4-BE49-F238E27FC236}">
                <a16:creationId xmlns:a16="http://schemas.microsoft.com/office/drawing/2014/main" id="{1F528A76-47CF-40BC-B172-EA85FECE5569}"/>
              </a:ext>
            </a:extLst>
          </p:cNvPr>
          <p:cNvPicPr>
            <a:picLocks noChangeAspect="1"/>
          </p:cNvPicPr>
          <p:nvPr/>
        </p:nvPicPr>
        <p:blipFill rotWithShape="1">
          <a:blip r:embed="rId4"/>
          <a:srcRect l="26375" t="40200" r="29525" b="9401"/>
          <a:stretch/>
        </p:blipFill>
        <p:spPr>
          <a:xfrm>
            <a:off x="2987824" y="5013176"/>
            <a:ext cx="2808312" cy="1805344"/>
          </a:xfrm>
          <a:prstGeom prst="rect">
            <a:avLst/>
          </a:prstGeom>
        </p:spPr>
      </p:pic>
      <p:pic>
        <p:nvPicPr>
          <p:cNvPr id="5" name="Resim 4">
            <a:extLst>
              <a:ext uri="{FF2B5EF4-FFF2-40B4-BE49-F238E27FC236}">
                <a16:creationId xmlns:a16="http://schemas.microsoft.com/office/drawing/2014/main" id="{234878CF-3569-4021-B1C3-448E7C317E82}"/>
              </a:ext>
            </a:extLst>
          </p:cNvPr>
          <p:cNvPicPr>
            <a:picLocks noChangeAspect="1"/>
          </p:cNvPicPr>
          <p:nvPr/>
        </p:nvPicPr>
        <p:blipFill rotWithShape="1">
          <a:blip r:embed="rId5"/>
          <a:srcRect l="35038" t="44400" r="59450" b="47200"/>
          <a:stretch/>
        </p:blipFill>
        <p:spPr>
          <a:xfrm>
            <a:off x="1619672" y="1916832"/>
            <a:ext cx="336037" cy="288032"/>
          </a:xfrm>
          <a:prstGeom prst="rect">
            <a:avLst/>
          </a:prstGeom>
        </p:spPr>
      </p:pic>
    </p:spTree>
    <p:extLst>
      <p:ext uri="{BB962C8B-B14F-4D97-AF65-F5344CB8AC3E}">
        <p14:creationId xmlns:p14="http://schemas.microsoft.com/office/powerpoint/2010/main" val="208950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475656" y="332655"/>
            <a:ext cx="6934200" cy="715963"/>
          </a:xfrm>
        </p:spPr>
        <p:txBody>
          <a:bodyPr/>
          <a:lstStyle/>
          <a:p>
            <a:r>
              <a:rPr lang="tr-TR" altLang="tr-TR" sz="3200" dirty="0">
                <a:solidFill>
                  <a:schemeClr val="tx1">
                    <a:lumMod val="50000"/>
                  </a:schemeClr>
                </a:solidFill>
              </a:rPr>
              <a:t>İki Boyutlu Çizim Komutları</a:t>
            </a:r>
            <a:endParaRPr lang="en-US" altLang="tr-TR" sz="3200" dirty="0">
              <a:solidFill>
                <a:schemeClr val="tx1">
                  <a:lumMod val="50000"/>
                </a:schemeClr>
              </a:solidFill>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95536" y="1628800"/>
            <a:ext cx="8658708" cy="2954655"/>
          </a:xfrm>
          <a:prstGeom prst="rect">
            <a:avLst/>
          </a:prstGeom>
          <a:noFill/>
        </p:spPr>
        <p:txBody>
          <a:bodyPr wrap="square">
            <a:spAutoFit/>
          </a:bodyPr>
          <a:lstStyle/>
          <a:p>
            <a:pPr marL="273050" indent="-273050" algn="l"/>
            <a:r>
              <a:rPr lang="tr-TR" sz="1800" b="1" u="sng" dirty="0"/>
              <a:t>1.2.5. </a:t>
            </a:r>
            <a:r>
              <a:rPr lang="tr-TR" sz="1800" b="1" u="sng" dirty="0" err="1"/>
              <a:t>Arc</a:t>
            </a:r>
            <a:r>
              <a:rPr lang="tr-TR" sz="1800" b="1" u="sng" dirty="0"/>
              <a:t> (Yay) Komutu</a:t>
            </a:r>
          </a:p>
          <a:p>
            <a:pPr marL="273050" indent="-273050" algn="l"/>
            <a:endParaRPr lang="tr-TR" sz="1400" b="1" dirty="0"/>
          </a:p>
          <a:p>
            <a:pPr marL="273050" indent="-273050" algn="l"/>
            <a:r>
              <a:rPr lang="tr-TR" sz="1400" b="1" dirty="0"/>
              <a:t>Simgesi	:</a:t>
            </a:r>
          </a:p>
          <a:p>
            <a:pPr algn="l"/>
            <a:r>
              <a:rPr lang="tr-TR" sz="1400" b="1" dirty="0"/>
              <a:t>Konumu	: </a:t>
            </a:r>
            <a:r>
              <a:rPr lang="en-US" sz="1400" dirty="0"/>
              <a:t>CREATE&gt;Arc&gt;3-Point Arc</a:t>
            </a:r>
            <a:endParaRPr lang="tr-TR" sz="1400" dirty="0"/>
          </a:p>
          <a:p>
            <a:pPr algn="l"/>
            <a:r>
              <a:rPr lang="tr-TR" sz="1400" dirty="0"/>
              <a:t>	  </a:t>
            </a:r>
            <a:r>
              <a:rPr lang="en-US" sz="1400" dirty="0"/>
              <a:t>CREATE&gt;Arc&gt;Center Point Arc </a:t>
            </a:r>
            <a:endParaRPr lang="tr-TR" sz="1400" dirty="0"/>
          </a:p>
          <a:p>
            <a:pPr algn="l"/>
            <a:r>
              <a:rPr lang="tr-TR" sz="1400" dirty="0"/>
              <a:t>	  </a:t>
            </a:r>
            <a:r>
              <a:rPr lang="en-US" sz="1400" dirty="0"/>
              <a:t>CREATE&gt;Arc&gt;Tangent Arc</a:t>
            </a:r>
            <a:r>
              <a:rPr lang="tr-TR" sz="1400" dirty="0"/>
              <a:t> </a:t>
            </a:r>
          </a:p>
          <a:p>
            <a:pPr algn="l"/>
            <a:r>
              <a:rPr lang="tr-TR" sz="1400" b="1" dirty="0"/>
              <a:t>Klavye Kısa yolu: </a:t>
            </a:r>
            <a:r>
              <a:rPr lang="tr-TR" sz="1400" dirty="0"/>
              <a:t> </a:t>
            </a:r>
          </a:p>
          <a:p>
            <a:pPr algn="l"/>
            <a:r>
              <a:rPr lang="tr-TR" sz="1400" dirty="0"/>
              <a:t>	Yay çizmek için kullanılan komuttur. </a:t>
            </a:r>
          </a:p>
          <a:p>
            <a:pPr algn="l"/>
            <a:endParaRPr lang="tr-TR" sz="1400" dirty="0"/>
          </a:p>
          <a:p>
            <a:pPr marL="176213" indent="-176213" algn="l"/>
            <a:r>
              <a:rPr lang="tr-TR" sz="1400" b="1" u="sng" dirty="0"/>
              <a:t>Yay çizmek için üç değişik yöntem vardır. Bunlar:</a:t>
            </a:r>
          </a:p>
          <a:p>
            <a:pPr marL="342900" indent="-342900" algn="l">
              <a:buAutoNum type="arabicParenR"/>
            </a:pPr>
            <a:r>
              <a:rPr lang="tr-TR" sz="1400" dirty="0"/>
              <a:t>3-Point </a:t>
            </a:r>
            <a:r>
              <a:rPr lang="tr-TR" sz="1400" dirty="0" err="1"/>
              <a:t>Arc</a:t>
            </a:r>
            <a:r>
              <a:rPr lang="tr-TR" sz="1400" dirty="0"/>
              <a:t>: Başlangıç noktası, bitiş noktası ve üçüncü noktası belirlenen bir yay çizmeyi sağlar. </a:t>
            </a:r>
          </a:p>
          <a:p>
            <a:pPr marL="342900" indent="-342900" algn="l">
              <a:buAutoNum type="arabicParenR"/>
            </a:pPr>
            <a:r>
              <a:rPr lang="tr-TR" sz="1400" dirty="0"/>
              <a:t>Center Point </a:t>
            </a:r>
            <a:r>
              <a:rPr lang="tr-TR" sz="1400" dirty="0" err="1"/>
              <a:t>Arc</a:t>
            </a:r>
            <a:r>
              <a:rPr lang="tr-TR" sz="1400" dirty="0"/>
              <a:t>: Merkez noktası, yarıçap boyu ve yay açı değeri belirlenen bir yay çizmeyi sağlar. </a:t>
            </a:r>
          </a:p>
          <a:p>
            <a:pPr marL="342900" indent="-342900" algn="l">
              <a:buAutoNum type="arabicParenR"/>
            </a:pPr>
            <a:r>
              <a:rPr lang="tr-TR" sz="1400" dirty="0" err="1"/>
              <a:t>Tangent</a:t>
            </a:r>
            <a:r>
              <a:rPr lang="tr-TR" sz="1400" dirty="0"/>
              <a:t> </a:t>
            </a:r>
            <a:r>
              <a:rPr lang="tr-TR" sz="1400" dirty="0" err="1"/>
              <a:t>Arc</a:t>
            </a:r>
            <a:r>
              <a:rPr lang="tr-TR" sz="1400" dirty="0"/>
              <a:t>: Doğru ya da eğri parçalarına üzerlerinde seçilecek bir nokta ile teğet yay çizmeyi sağlar</a:t>
            </a:r>
            <a:endParaRPr lang="tr-TR" sz="1400" b="1" u="sng" dirty="0"/>
          </a:p>
        </p:txBody>
      </p:sp>
      <p:pic>
        <p:nvPicPr>
          <p:cNvPr id="3" name="Resim 2">
            <a:extLst>
              <a:ext uri="{FF2B5EF4-FFF2-40B4-BE49-F238E27FC236}">
                <a16:creationId xmlns:a16="http://schemas.microsoft.com/office/drawing/2014/main" id="{5FDF42D6-4ECA-4FE8-9D74-C086429C02F6}"/>
              </a:ext>
            </a:extLst>
          </p:cNvPr>
          <p:cNvPicPr>
            <a:picLocks noChangeAspect="1"/>
          </p:cNvPicPr>
          <p:nvPr/>
        </p:nvPicPr>
        <p:blipFill rotWithShape="1">
          <a:blip r:embed="rId4"/>
          <a:srcRect l="35038" t="68256" r="53150" b="24940"/>
          <a:stretch/>
        </p:blipFill>
        <p:spPr>
          <a:xfrm>
            <a:off x="1547664" y="2060848"/>
            <a:ext cx="1080120" cy="349950"/>
          </a:xfrm>
          <a:prstGeom prst="rect">
            <a:avLst/>
          </a:prstGeom>
        </p:spPr>
      </p:pic>
    </p:spTree>
    <p:extLst>
      <p:ext uri="{BB962C8B-B14F-4D97-AF65-F5344CB8AC3E}">
        <p14:creationId xmlns:p14="http://schemas.microsoft.com/office/powerpoint/2010/main" val="279695177"/>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1955</TotalTime>
  <Words>994</Words>
  <Application>Microsoft Office PowerPoint</Application>
  <PresentationFormat>Ekran Gösterisi (4:3)</PresentationFormat>
  <Paragraphs>119</Paragraphs>
  <Slides>11</Slides>
  <Notes>11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Microsoft Sans Serif</vt:lpstr>
      <vt:lpstr>powerpoint-template-24</vt:lpstr>
      <vt:lpstr> 1.2. İKİ BOYUTLU ÇİZİM KOMUTLARI 1.2.1. Komut Giriş Yöntemleri 1.2.2. Line (Çizgi) Komutu 1.2.3. Circle (Çember) Komutu 1.2.4. Sketch Dimension (Ölçülendirme) Komutu 1.2.5. Arc (Yay) Komutu 1.2.6. Rectangle (Dikdörtgen) Komutu  </vt:lpstr>
      <vt:lpstr>İki Boyutlu Çizim Komutları</vt:lpstr>
      <vt:lpstr>İki Boyutlu Çizim Komutları</vt:lpstr>
      <vt:lpstr>İki Boyutlu Çizim Komutları</vt:lpstr>
      <vt:lpstr>İki Boyutlu Çizim Komutları</vt:lpstr>
      <vt:lpstr>İki Boyutlu Çizim Komutları</vt:lpstr>
      <vt:lpstr>İki Boyutlu Çizim Komutları</vt:lpstr>
      <vt:lpstr>İki Boyutlu Çizim Komutları</vt:lpstr>
      <vt:lpstr>İki Boyutlu Çizim Komutları</vt:lpstr>
      <vt:lpstr>İki Boyutlu Çizim Komutları</vt:lpstr>
      <vt:lpstr>İki Boyutlu Çizim Komutları</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34</cp:revision>
  <dcterms:created xsi:type="dcterms:W3CDTF">2021-12-22T17:52:59Z</dcterms:created>
  <dcterms:modified xsi:type="dcterms:W3CDTF">2024-12-05T17:05:08Z</dcterms:modified>
</cp:coreProperties>
</file>